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Crimson Pro" pitchFamily="2" charset="77"/>
      <p:regular r:id="rId13"/>
    </p:embeddedFont>
    <p:embeddedFont>
      <p:font typeface="Crimson Pro Bold" pitchFamily="2" charset="77"/>
      <p:regular r:id="rId14"/>
      <p:bold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Bold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 autoAdjust="0"/>
    <p:restoredTop sz="94610" autoAdjust="0"/>
  </p:normalViewPr>
  <p:slideViewPr>
    <p:cSldViewPr>
      <p:cViewPr varScale="1">
        <p:scale>
          <a:sx n="96" d="100"/>
          <a:sy n="96" d="100"/>
        </p:scale>
        <p:origin x="1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665209"/>
            <a:ext cx="9445523" cy="270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Noise Reduction in Communication Signals Using Deep Neural Networks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5805488"/>
            <a:ext cx="3453708" cy="532809"/>
            <a:chOff x="0" y="0"/>
            <a:chExt cx="4604944" cy="7104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04893" cy="710438"/>
            </a:xfrm>
            <a:custGeom>
              <a:avLst/>
              <a:gdLst/>
              <a:ahLst/>
              <a:cxnLst/>
              <a:rect l="l" t="t" r="r" b="b"/>
              <a:pathLst>
                <a:path w="4604893" h="710438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4477893" y="0"/>
                  </a:lnTo>
                  <a:cubicBezTo>
                    <a:pt x="4547997" y="0"/>
                    <a:pt x="4604893" y="56896"/>
                    <a:pt x="4604893" y="127000"/>
                  </a:cubicBezTo>
                  <a:lnTo>
                    <a:pt x="4604893" y="583438"/>
                  </a:lnTo>
                  <a:cubicBezTo>
                    <a:pt x="4604893" y="653542"/>
                    <a:pt x="4547997" y="710438"/>
                    <a:pt x="4477893" y="710438"/>
                  </a:cubicBezTo>
                  <a:lnTo>
                    <a:pt x="127000" y="710438"/>
                  </a:lnTo>
                  <a:cubicBezTo>
                    <a:pt x="56896" y="710438"/>
                    <a:pt x="0" y="653542"/>
                    <a:pt x="0" y="583438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62345" y="5823795"/>
            <a:ext cx="3113484" cy="42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DIGITAL SIGNAL PROCESSING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582868" y="5791200"/>
            <a:ext cx="2541689" cy="561384"/>
            <a:chOff x="0" y="0"/>
            <a:chExt cx="3388919" cy="7485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88995" cy="748538"/>
            </a:xfrm>
            <a:custGeom>
              <a:avLst/>
              <a:gdLst/>
              <a:ahLst/>
              <a:cxnLst/>
              <a:rect l="l" t="t" r="r" b="b"/>
              <a:pathLst>
                <a:path w="3388995" h="748538">
                  <a:moveTo>
                    <a:pt x="0" y="133350"/>
                  </a:moveTo>
                  <a:cubicBezTo>
                    <a:pt x="0" y="59690"/>
                    <a:pt x="60579" y="0"/>
                    <a:pt x="135128" y="0"/>
                  </a:cubicBezTo>
                  <a:lnTo>
                    <a:pt x="3253867" y="0"/>
                  </a:lnTo>
                  <a:lnTo>
                    <a:pt x="3253867" y="6350"/>
                  </a:lnTo>
                  <a:lnTo>
                    <a:pt x="3253867" y="0"/>
                  </a:lnTo>
                  <a:cubicBezTo>
                    <a:pt x="3328416" y="0"/>
                    <a:pt x="3388995" y="59690"/>
                    <a:pt x="3388995" y="133350"/>
                  </a:cubicBezTo>
                  <a:lnTo>
                    <a:pt x="3382645" y="133350"/>
                  </a:lnTo>
                  <a:lnTo>
                    <a:pt x="3388995" y="133350"/>
                  </a:lnTo>
                  <a:lnTo>
                    <a:pt x="3388995" y="615188"/>
                  </a:lnTo>
                  <a:lnTo>
                    <a:pt x="3382645" y="615188"/>
                  </a:lnTo>
                  <a:lnTo>
                    <a:pt x="3388995" y="615188"/>
                  </a:lnTo>
                  <a:cubicBezTo>
                    <a:pt x="3388995" y="688975"/>
                    <a:pt x="3328416" y="748538"/>
                    <a:pt x="3253867" y="748538"/>
                  </a:cubicBezTo>
                  <a:lnTo>
                    <a:pt x="3253867" y="742188"/>
                  </a:lnTo>
                  <a:lnTo>
                    <a:pt x="3253867" y="748538"/>
                  </a:lnTo>
                  <a:lnTo>
                    <a:pt x="135128" y="748538"/>
                  </a:lnTo>
                  <a:lnTo>
                    <a:pt x="135128" y="742188"/>
                  </a:lnTo>
                  <a:lnTo>
                    <a:pt x="135128" y="748538"/>
                  </a:lnTo>
                  <a:cubicBezTo>
                    <a:pt x="60579" y="748538"/>
                    <a:pt x="0" y="688848"/>
                    <a:pt x="0" y="615188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615188"/>
                  </a:lnTo>
                  <a:lnTo>
                    <a:pt x="6350" y="615188"/>
                  </a:lnTo>
                  <a:lnTo>
                    <a:pt x="12700" y="615188"/>
                  </a:lnTo>
                  <a:cubicBezTo>
                    <a:pt x="12700" y="681736"/>
                    <a:pt x="67437" y="735838"/>
                    <a:pt x="135128" y="735838"/>
                  </a:cubicBezTo>
                  <a:lnTo>
                    <a:pt x="3253867" y="735838"/>
                  </a:lnTo>
                  <a:cubicBezTo>
                    <a:pt x="3321558" y="735838"/>
                    <a:pt x="3376295" y="681736"/>
                    <a:pt x="3376295" y="615188"/>
                  </a:cubicBezTo>
                  <a:lnTo>
                    <a:pt x="3376295" y="133350"/>
                  </a:lnTo>
                  <a:cubicBezTo>
                    <a:pt x="3376295" y="66802"/>
                    <a:pt x="3321558" y="12700"/>
                    <a:pt x="3253867" y="12700"/>
                  </a:cubicBezTo>
                  <a:lnTo>
                    <a:pt x="135128" y="12700"/>
                  </a:lnTo>
                  <a:lnTo>
                    <a:pt x="135128" y="6350"/>
                  </a:lnTo>
                  <a:lnTo>
                    <a:pt x="135128" y="12700"/>
                  </a:lnTo>
                  <a:cubicBezTo>
                    <a:pt x="67437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835E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67262" y="5823795"/>
            <a:ext cx="2172891" cy="42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835E54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238" y="6581032"/>
            <a:ext cx="9445523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Exploring Deep Learning techniques to enhance signal quality by removing Gaussian noise from composite sinusoidal signals.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E50C92-EA7F-5E14-095B-2966AB3CA107}"/>
              </a:ext>
            </a:extLst>
          </p:cNvPr>
          <p:cNvSpPr txBox="1"/>
          <p:nvPr/>
        </p:nvSpPr>
        <p:spPr>
          <a:xfrm>
            <a:off x="992238" y="7802442"/>
            <a:ext cx="8151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AAKASH GANGOTRI 	1032240115 	</a:t>
            </a:r>
          </a:p>
          <a:p>
            <a:r>
              <a:rPr lang="en-US" sz="2800" dirty="0"/>
              <a:t>ABEER CHOUDAHA	1032233636	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9B73D2B-7B17-924B-59F9-742805883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127000"/>
            <a:ext cx="15100300" cy="100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162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603324"/>
            <a:ext cx="8109499" cy="93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Conclusion &amp; Future Scope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3217069"/>
            <a:ext cx="3544043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Project Success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3886352"/>
            <a:ext cx="4376890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Deep Neural Networks successfully demonstrated superior signal denoising compared to traditional Moving Average filters. The DNN learned to distinguish underlying signal patterns from noise, providing robust reconstruction.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0397" y="3217069"/>
            <a:ext cx="3544043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Future Directions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070397" y="4163463"/>
            <a:ext cx="141684" cy="141684"/>
            <a:chOff x="0" y="0"/>
            <a:chExt cx="188912" cy="1889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8976" cy="188976"/>
            </a:xfrm>
            <a:custGeom>
              <a:avLst/>
              <a:gdLst/>
              <a:ahLst/>
              <a:cxnLst/>
              <a:rect l="l" t="t" r="r" b="b"/>
              <a:pathLst>
                <a:path w="188976" h="188976">
                  <a:moveTo>
                    <a:pt x="0" y="94488"/>
                  </a:moveTo>
                  <a:cubicBezTo>
                    <a:pt x="0" y="42291"/>
                    <a:pt x="42291" y="0"/>
                    <a:pt x="94488" y="0"/>
                  </a:cubicBezTo>
                  <a:cubicBezTo>
                    <a:pt x="146685" y="0"/>
                    <a:pt x="188976" y="42291"/>
                    <a:pt x="188976" y="94488"/>
                  </a:cubicBezTo>
                  <a:cubicBezTo>
                    <a:pt x="188976" y="146685"/>
                    <a:pt x="146685" y="188976"/>
                    <a:pt x="94488" y="188976"/>
                  </a:cubicBezTo>
                  <a:cubicBezTo>
                    <a:pt x="42291" y="188976"/>
                    <a:pt x="0" y="146685"/>
                    <a:pt x="0" y="94488"/>
                  </a:cubicBezTo>
                  <a:close/>
                </a:path>
              </a:pathLst>
            </a:custGeom>
            <a:solidFill>
              <a:srgbClr val="835E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495602" y="3921766"/>
            <a:ext cx="395168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Implement RNN/LSTM for time-series advantages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070397" y="5637762"/>
            <a:ext cx="141684" cy="141684"/>
            <a:chOff x="0" y="0"/>
            <a:chExt cx="188912" cy="1889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8976" cy="188976"/>
            </a:xfrm>
            <a:custGeom>
              <a:avLst/>
              <a:gdLst/>
              <a:ahLst/>
              <a:cxnLst/>
              <a:rect l="l" t="t" r="r" b="b"/>
              <a:pathLst>
                <a:path w="188976" h="188976">
                  <a:moveTo>
                    <a:pt x="0" y="94488"/>
                  </a:moveTo>
                  <a:cubicBezTo>
                    <a:pt x="0" y="42291"/>
                    <a:pt x="42291" y="0"/>
                    <a:pt x="94488" y="0"/>
                  </a:cubicBezTo>
                  <a:cubicBezTo>
                    <a:pt x="146685" y="0"/>
                    <a:pt x="188976" y="42291"/>
                    <a:pt x="188976" y="94488"/>
                  </a:cubicBezTo>
                  <a:cubicBezTo>
                    <a:pt x="188976" y="146685"/>
                    <a:pt x="146685" y="188976"/>
                    <a:pt x="94488" y="188976"/>
                  </a:cubicBezTo>
                  <a:cubicBezTo>
                    <a:pt x="42291" y="188976"/>
                    <a:pt x="0" y="146685"/>
                    <a:pt x="0" y="94488"/>
                  </a:cubicBezTo>
                  <a:close/>
                </a:path>
              </a:pathLst>
            </a:custGeom>
            <a:solidFill>
              <a:srgbClr val="835E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495602" y="5396065"/>
            <a:ext cx="3951684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Optimize for real-time embedded device deployment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070397" y="7565679"/>
            <a:ext cx="141684" cy="141684"/>
            <a:chOff x="0" y="0"/>
            <a:chExt cx="188912" cy="1889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8976" cy="188976"/>
            </a:xfrm>
            <a:custGeom>
              <a:avLst/>
              <a:gdLst/>
              <a:ahLst/>
              <a:cxnLst/>
              <a:rect l="l" t="t" r="r" b="b"/>
              <a:pathLst>
                <a:path w="188976" h="188976">
                  <a:moveTo>
                    <a:pt x="0" y="94488"/>
                  </a:moveTo>
                  <a:cubicBezTo>
                    <a:pt x="0" y="42291"/>
                    <a:pt x="42291" y="0"/>
                    <a:pt x="94488" y="0"/>
                  </a:cubicBezTo>
                  <a:cubicBezTo>
                    <a:pt x="146685" y="0"/>
                    <a:pt x="188976" y="42291"/>
                    <a:pt x="188976" y="94488"/>
                  </a:cubicBezTo>
                  <a:cubicBezTo>
                    <a:pt x="188976" y="146685"/>
                    <a:pt x="146685" y="188976"/>
                    <a:pt x="94488" y="188976"/>
                  </a:cubicBezTo>
                  <a:cubicBezTo>
                    <a:pt x="42291" y="188976"/>
                    <a:pt x="0" y="146685"/>
                    <a:pt x="0" y="94488"/>
                  </a:cubicBezTo>
                  <a:close/>
                </a:path>
              </a:pathLst>
            </a:custGeom>
            <a:solidFill>
              <a:srgbClr val="835E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495602" y="7323982"/>
            <a:ext cx="395168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Extend to audio and voice signal denoising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231554"/>
            <a:ext cx="7088238" cy="93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The Challenge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909297"/>
            <a:ext cx="10355161" cy="5779589"/>
            <a:chOff x="0" y="0"/>
            <a:chExt cx="13806881" cy="7706119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3806932" cy="7706106"/>
            </a:xfrm>
            <a:custGeom>
              <a:avLst/>
              <a:gdLst/>
              <a:ahLst/>
              <a:cxnLst/>
              <a:rect l="l" t="t" r="r" b="b"/>
              <a:pathLst>
                <a:path w="13806932" h="7706106">
                  <a:moveTo>
                    <a:pt x="0" y="0"/>
                  </a:moveTo>
                  <a:lnTo>
                    <a:pt x="13806932" y="0"/>
                  </a:lnTo>
                  <a:lnTo>
                    <a:pt x="13806932" y="7706106"/>
                  </a:lnTo>
                  <a:lnTo>
                    <a:pt x="0" y="770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048677" y="3252635"/>
            <a:ext cx="4485827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Real-World Signal Corruption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48677" y="3921919"/>
            <a:ext cx="5256457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Transmitted signals face inevitable corruption from thermal sources, interference, and channel degradation. Recovering the original clean signal is critical for data integrity.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48677" y="6445148"/>
            <a:ext cx="5256457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Traditional filters are computationally cheap but struggle to preserve high-frequency details or adapt to complex noise patterns.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2059934"/>
            <a:ext cx="7088238" cy="93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Project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455784"/>
            <a:ext cx="283521" cy="45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4004367"/>
            <a:ext cx="8009934" cy="38100"/>
            <a:chOff x="0" y="0"/>
            <a:chExt cx="10679913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35E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4193677"/>
            <a:ext cx="3865216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Generate Synthetic Signal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749556"/>
            <a:ext cx="800993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Create composite signal representing communication waveform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85684" y="3455784"/>
            <a:ext cx="283521" cy="45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85684" y="4004367"/>
            <a:ext cx="8010077" cy="38100"/>
            <a:chOff x="0" y="0"/>
            <a:chExt cx="10680103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35E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285684" y="4193677"/>
            <a:ext cx="3585715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Simulate Noisy Channel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5684" y="4749556"/>
            <a:ext cx="8010077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Introduce Gaussian White Noise to test conditions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238" y="6133805"/>
            <a:ext cx="283521" cy="45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92238" y="6682378"/>
            <a:ext cx="8009934" cy="38100"/>
            <a:chOff x="0" y="0"/>
            <a:chExt cx="10679913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35E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92238" y="6871697"/>
            <a:ext cx="3544043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Implement DNN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2238" y="7427566"/>
            <a:ext cx="8009934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Train sequential Deep Neural Network for noise suppression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85684" y="6133805"/>
            <a:ext cx="283521" cy="45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85684" y="6682378"/>
            <a:ext cx="8010077" cy="38100"/>
            <a:chOff x="0" y="0"/>
            <a:chExt cx="10680103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35E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285684" y="6871697"/>
            <a:ext cx="3739305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Benchmark Performance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85684" y="7427566"/>
            <a:ext cx="8010077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Compare DNN results with Moving Average filter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231554"/>
            <a:ext cx="10639873" cy="93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Signal Generation &amp; Noise Addition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959894"/>
            <a:ext cx="3875637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Clean Signal Composition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629177"/>
            <a:ext cx="5256457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Synthetic signal composed of two distinct frequencies (5 Hz and 12 Hz) simulating complex waveform: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5434603"/>
            <a:ext cx="5256457" cy="983161"/>
            <a:chOff x="0" y="0"/>
            <a:chExt cx="7008609" cy="1310881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008622" cy="1310894"/>
            </a:xfrm>
            <a:custGeom>
              <a:avLst/>
              <a:gdLst/>
              <a:ahLst/>
              <a:cxnLst/>
              <a:rect l="l" t="t" r="r" b="b"/>
              <a:pathLst>
                <a:path w="7008622" h="1310894">
                  <a:moveTo>
                    <a:pt x="0" y="0"/>
                  </a:moveTo>
                  <a:lnTo>
                    <a:pt x="7008622" y="0"/>
                  </a:lnTo>
                  <a:lnTo>
                    <a:pt x="7008622" y="1310894"/>
                  </a:lnTo>
                  <a:lnTo>
                    <a:pt x="0" y="1310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5" b="-3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2238" y="6690865"/>
            <a:ext cx="5256457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Gaussian noise added with standard deviation σ: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92238" y="8042672"/>
            <a:ext cx="5256457" cy="491576"/>
            <a:chOff x="0" y="0"/>
            <a:chExt cx="7008609" cy="655434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008622" cy="655447"/>
            </a:xfrm>
            <a:custGeom>
              <a:avLst/>
              <a:gdLst/>
              <a:ahLst/>
              <a:cxnLst/>
              <a:rect l="l" t="t" r="r" b="b"/>
              <a:pathLst>
                <a:path w="7008622" h="655447">
                  <a:moveTo>
                    <a:pt x="0" y="0"/>
                  </a:moveTo>
                  <a:lnTo>
                    <a:pt x="7008622" y="0"/>
                  </a:lnTo>
                  <a:lnTo>
                    <a:pt x="7008622" y="655447"/>
                  </a:lnTo>
                  <a:lnTo>
                    <a:pt x="0" y="655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66" b="-3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49973" y="2909297"/>
            <a:ext cx="10355161" cy="5779589"/>
            <a:chOff x="0" y="0"/>
            <a:chExt cx="13806881" cy="7706119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3806932" cy="7706106"/>
            </a:xfrm>
            <a:custGeom>
              <a:avLst/>
              <a:gdLst/>
              <a:ahLst/>
              <a:cxnLst/>
              <a:rect l="l" t="t" r="r" b="b"/>
              <a:pathLst>
                <a:path w="13806932" h="7706106">
                  <a:moveTo>
                    <a:pt x="0" y="0"/>
                  </a:moveTo>
                  <a:lnTo>
                    <a:pt x="13806932" y="0"/>
                  </a:lnTo>
                  <a:lnTo>
                    <a:pt x="13806932" y="7706106"/>
                  </a:lnTo>
                  <a:lnTo>
                    <a:pt x="0" y="770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" b="-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19035" y="621802"/>
            <a:ext cx="6769894" cy="75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Two Approaches Compared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19035" y="2324100"/>
            <a:ext cx="5692045" cy="5126651"/>
            <a:chOff x="0" y="753859"/>
            <a:chExt cx="7589393" cy="683553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753859"/>
              <a:ext cx="7589393" cy="6835535"/>
            </a:xfrm>
            <a:custGeom>
              <a:avLst/>
              <a:gdLst/>
              <a:ahLst/>
              <a:cxnLst/>
              <a:rect l="l" t="t" r="r" b="b"/>
              <a:pathLst>
                <a:path w="7589393" h="7589393">
                  <a:moveTo>
                    <a:pt x="0" y="0"/>
                  </a:moveTo>
                  <a:lnTo>
                    <a:pt x="7589393" y="0"/>
                  </a:lnTo>
                  <a:lnTo>
                    <a:pt x="7589393" y="7589393"/>
                  </a:lnTo>
                  <a:lnTo>
                    <a:pt x="0" y="758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19035" y="7660634"/>
            <a:ext cx="2907506" cy="39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Moving Average Filter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9035" y="8128997"/>
            <a:ext cx="7905750" cy="37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812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Traditional Method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9035" y="8582177"/>
            <a:ext cx="7905750" cy="715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8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Window size: 5. Averages signal points within sliding window to smooth fluctuations. Fast and simple but degrades high-frequency components.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63215" y="2324100"/>
            <a:ext cx="5692083" cy="5126689"/>
            <a:chOff x="0" y="0"/>
            <a:chExt cx="7589444" cy="7589444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589393" cy="7589393"/>
            </a:xfrm>
            <a:custGeom>
              <a:avLst/>
              <a:gdLst/>
              <a:ahLst/>
              <a:cxnLst/>
              <a:rect l="l" t="t" r="r" b="b"/>
              <a:pathLst>
                <a:path w="7589393" h="7589393">
                  <a:moveTo>
                    <a:pt x="0" y="0"/>
                  </a:moveTo>
                  <a:lnTo>
                    <a:pt x="7589393" y="0"/>
                  </a:lnTo>
                  <a:lnTo>
                    <a:pt x="7589393" y="7589393"/>
                  </a:lnTo>
                  <a:lnTo>
                    <a:pt x="0" y="758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263215" y="7660634"/>
            <a:ext cx="2907506" cy="39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Deep Neural Network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63215" y="8128997"/>
            <a:ext cx="7905750" cy="37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812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Proposed Method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63215" y="8582177"/>
            <a:ext cx="7905750" cy="105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8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Feed-forward DNN learns regression map predicting clean amplitude from noisy input. Leverages non-linear ReLU activation for complex pattern recognition.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43"/>
            <a:chOff x="0" y="0"/>
            <a:chExt cx="24384000" cy="4725391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" r="-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4772768"/>
            <a:ext cx="8761362" cy="8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5562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DNN Model Architecture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7476" y="6131566"/>
            <a:ext cx="3872655" cy="2106359"/>
            <a:chOff x="0" y="0"/>
            <a:chExt cx="5163541" cy="2821191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5150866" cy="2808478"/>
            </a:xfrm>
            <a:custGeom>
              <a:avLst/>
              <a:gdLst/>
              <a:ahLst/>
              <a:cxnLst/>
              <a:rect l="l" t="t" r="r" b="b"/>
              <a:pathLst>
                <a:path w="5150866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4991735" y="0"/>
                  </a:lnTo>
                  <a:cubicBezTo>
                    <a:pt x="5079619" y="0"/>
                    <a:pt x="5150866" y="71120"/>
                    <a:pt x="5150866" y="158750"/>
                  </a:cubicBezTo>
                  <a:lnTo>
                    <a:pt x="5150866" y="2649728"/>
                  </a:lnTo>
                  <a:cubicBezTo>
                    <a:pt x="5150866" y="2737485"/>
                    <a:pt x="5079619" y="2808478"/>
                    <a:pt x="4991735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5163566" cy="2821178"/>
            </a:xfrm>
            <a:custGeom>
              <a:avLst/>
              <a:gdLst/>
              <a:ahLst/>
              <a:cxnLst/>
              <a:rect l="l" t="t" r="r" b="b"/>
              <a:pathLst>
                <a:path w="5163566" h="2821178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4998085" y="0"/>
                  </a:lnTo>
                  <a:lnTo>
                    <a:pt x="4998085" y="6350"/>
                  </a:lnTo>
                  <a:lnTo>
                    <a:pt x="4998085" y="0"/>
                  </a:lnTo>
                  <a:cubicBezTo>
                    <a:pt x="5089398" y="0"/>
                    <a:pt x="5163566" y="73914"/>
                    <a:pt x="5163566" y="165100"/>
                  </a:cubicBezTo>
                  <a:lnTo>
                    <a:pt x="5157216" y="165100"/>
                  </a:lnTo>
                  <a:lnTo>
                    <a:pt x="5163566" y="165100"/>
                  </a:lnTo>
                  <a:lnTo>
                    <a:pt x="5163566" y="2656078"/>
                  </a:lnTo>
                  <a:lnTo>
                    <a:pt x="5157216" y="2656078"/>
                  </a:lnTo>
                  <a:lnTo>
                    <a:pt x="5163566" y="2656078"/>
                  </a:lnTo>
                  <a:cubicBezTo>
                    <a:pt x="5163566" y="2747264"/>
                    <a:pt x="5089525" y="2821178"/>
                    <a:pt x="4998085" y="2821178"/>
                  </a:cubicBezTo>
                  <a:lnTo>
                    <a:pt x="4998085" y="2814828"/>
                  </a:lnTo>
                  <a:lnTo>
                    <a:pt x="4998085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026" y="2808478"/>
                    <a:pt x="165481" y="2808478"/>
                  </a:cubicBezTo>
                  <a:lnTo>
                    <a:pt x="4998085" y="2808478"/>
                  </a:lnTo>
                  <a:cubicBezTo>
                    <a:pt x="5082413" y="2808478"/>
                    <a:pt x="5150866" y="2740152"/>
                    <a:pt x="5150866" y="2656078"/>
                  </a:cubicBezTo>
                  <a:lnTo>
                    <a:pt x="5150866" y="165100"/>
                  </a:lnTo>
                  <a:cubicBezTo>
                    <a:pt x="5150866" y="80899"/>
                    <a:pt x="5082540" y="12700"/>
                    <a:pt x="4998085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5284" y="6396037"/>
            <a:ext cx="3277048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Input Layer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5284" y="6951907"/>
            <a:ext cx="3277048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Receives noisy signal amplitude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134127" y="6126804"/>
            <a:ext cx="3872808" cy="2115893"/>
            <a:chOff x="0" y="0"/>
            <a:chExt cx="5163744" cy="2821191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5150993" cy="2808478"/>
            </a:xfrm>
            <a:custGeom>
              <a:avLst/>
              <a:gdLst/>
              <a:ahLst/>
              <a:cxnLst/>
              <a:rect l="l" t="t" r="r" b="b"/>
              <a:pathLst>
                <a:path w="5150993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4991862" y="0"/>
                  </a:lnTo>
                  <a:cubicBezTo>
                    <a:pt x="5079746" y="0"/>
                    <a:pt x="5150993" y="71120"/>
                    <a:pt x="5150993" y="158750"/>
                  </a:cubicBezTo>
                  <a:lnTo>
                    <a:pt x="5150993" y="2649728"/>
                  </a:lnTo>
                  <a:cubicBezTo>
                    <a:pt x="5150993" y="2737485"/>
                    <a:pt x="5079746" y="2808478"/>
                    <a:pt x="4991862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5163693" cy="2821178"/>
            </a:xfrm>
            <a:custGeom>
              <a:avLst/>
              <a:gdLst/>
              <a:ahLst/>
              <a:cxnLst/>
              <a:rect l="l" t="t" r="r" b="b"/>
              <a:pathLst>
                <a:path w="5163693" h="2821178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4998212" y="0"/>
                  </a:lnTo>
                  <a:lnTo>
                    <a:pt x="4998212" y="6350"/>
                  </a:lnTo>
                  <a:lnTo>
                    <a:pt x="4998212" y="0"/>
                  </a:lnTo>
                  <a:cubicBezTo>
                    <a:pt x="5089525" y="0"/>
                    <a:pt x="5163693" y="73914"/>
                    <a:pt x="5163693" y="165100"/>
                  </a:cubicBezTo>
                  <a:lnTo>
                    <a:pt x="5157343" y="165100"/>
                  </a:lnTo>
                  <a:lnTo>
                    <a:pt x="5163693" y="165100"/>
                  </a:lnTo>
                  <a:lnTo>
                    <a:pt x="5163693" y="2656078"/>
                  </a:lnTo>
                  <a:lnTo>
                    <a:pt x="5157343" y="2656078"/>
                  </a:lnTo>
                  <a:lnTo>
                    <a:pt x="5163693" y="2656078"/>
                  </a:lnTo>
                  <a:cubicBezTo>
                    <a:pt x="5163693" y="2747264"/>
                    <a:pt x="5089652" y="2821178"/>
                    <a:pt x="4998212" y="2821178"/>
                  </a:cubicBezTo>
                  <a:lnTo>
                    <a:pt x="4998212" y="2814828"/>
                  </a:lnTo>
                  <a:lnTo>
                    <a:pt x="4998212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026" y="2808478"/>
                    <a:pt x="165481" y="2808478"/>
                  </a:cubicBezTo>
                  <a:lnTo>
                    <a:pt x="4998212" y="2808478"/>
                  </a:lnTo>
                  <a:cubicBezTo>
                    <a:pt x="5082540" y="2808478"/>
                    <a:pt x="5150993" y="2740152"/>
                    <a:pt x="5150993" y="2656078"/>
                  </a:cubicBezTo>
                  <a:lnTo>
                    <a:pt x="5150993" y="165100"/>
                  </a:lnTo>
                  <a:cubicBezTo>
                    <a:pt x="5150993" y="80899"/>
                    <a:pt x="5082667" y="12700"/>
                    <a:pt x="4998212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31927" y="6396037"/>
            <a:ext cx="3277191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Hidden Layer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31927" y="6951907"/>
            <a:ext cx="327719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64 neurons, ReLU activation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80922" y="6126804"/>
            <a:ext cx="3872808" cy="2115893"/>
            <a:chOff x="0" y="0"/>
            <a:chExt cx="5163744" cy="2821191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5150993" cy="2808478"/>
            </a:xfrm>
            <a:custGeom>
              <a:avLst/>
              <a:gdLst/>
              <a:ahLst/>
              <a:cxnLst/>
              <a:rect l="l" t="t" r="r" b="b"/>
              <a:pathLst>
                <a:path w="5150993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4991862" y="0"/>
                  </a:lnTo>
                  <a:cubicBezTo>
                    <a:pt x="5079746" y="0"/>
                    <a:pt x="5150993" y="71120"/>
                    <a:pt x="5150993" y="158750"/>
                  </a:cubicBezTo>
                  <a:lnTo>
                    <a:pt x="5150993" y="2649728"/>
                  </a:lnTo>
                  <a:cubicBezTo>
                    <a:pt x="5150993" y="2737485"/>
                    <a:pt x="5079746" y="2808478"/>
                    <a:pt x="4991862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5163693" cy="2821178"/>
            </a:xfrm>
            <a:custGeom>
              <a:avLst/>
              <a:gdLst/>
              <a:ahLst/>
              <a:cxnLst/>
              <a:rect l="l" t="t" r="r" b="b"/>
              <a:pathLst>
                <a:path w="5163693" h="2821178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4998212" y="0"/>
                  </a:lnTo>
                  <a:lnTo>
                    <a:pt x="4998212" y="6350"/>
                  </a:lnTo>
                  <a:lnTo>
                    <a:pt x="4998212" y="0"/>
                  </a:lnTo>
                  <a:cubicBezTo>
                    <a:pt x="5089525" y="0"/>
                    <a:pt x="5163693" y="73914"/>
                    <a:pt x="5163693" y="165100"/>
                  </a:cubicBezTo>
                  <a:lnTo>
                    <a:pt x="5157343" y="165100"/>
                  </a:lnTo>
                  <a:lnTo>
                    <a:pt x="5163693" y="165100"/>
                  </a:lnTo>
                  <a:lnTo>
                    <a:pt x="5163693" y="2656078"/>
                  </a:lnTo>
                  <a:lnTo>
                    <a:pt x="5157343" y="2656078"/>
                  </a:lnTo>
                  <a:lnTo>
                    <a:pt x="5163693" y="2656078"/>
                  </a:lnTo>
                  <a:cubicBezTo>
                    <a:pt x="5163693" y="2747264"/>
                    <a:pt x="5089652" y="2821178"/>
                    <a:pt x="4998212" y="2821178"/>
                  </a:cubicBezTo>
                  <a:lnTo>
                    <a:pt x="4998212" y="2814828"/>
                  </a:lnTo>
                  <a:lnTo>
                    <a:pt x="4998212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026" y="2808478"/>
                    <a:pt x="165481" y="2808478"/>
                  </a:cubicBezTo>
                  <a:lnTo>
                    <a:pt x="4998212" y="2808478"/>
                  </a:lnTo>
                  <a:cubicBezTo>
                    <a:pt x="5082540" y="2808478"/>
                    <a:pt x="5150993" y="2740152"/>
                    <a:pt x="5150993" y="2656078"/>
                  </a:cubicBezTo>
                  <a:lnTo>
                    <a:pt x="5150993" y="165100"/>
                  </a:lnTo>
                  <a:cubicBezTo>
                    <a:pt x="5150993" y="80899"/>
                    <a:pt x="5082667" y="12700"/>
                    <a:pt x="4998212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578731" y="6396037"/>
            <a:ext cx="3277191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Hidden Layer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78731" y="6951907"/>
            <a:ext cx="327719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64 neurons, ReLU activation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3427716" y="6126804"/>
            <a:ext cx="3872808" cy="2115893"/>
            <a:chOff x="0" y="0"/>
            <a:chExt cx="5163744" cy="2821191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5150993" cy="2808478"/>
            </a:xfrm>
            <a:custGeom>
              <a:avLst/>
              <a:gdLst/>
              <a:ahLst/>
              <a:cxnLst/>
              <a:rect l="l" t="t" r="r" b="b"/>
              <a:pathLst>
                <a:path w="5150993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4991862" y="0"/>
                  </a:lnTo>
                  <a:cubicBezTo>
                    <a:pt x="5079746" y="0"/>
                    <a:pt x="5150993" y="71120"/>
                    <a:pt x="5150993" y="158750"/>
                  </a:cubicBezTo>
                  <a:lnTo>
                    <a:pt x="5150993" y="2649728"/>
                  </a:lnTo>
                  <a:cubicBezTo>
                    <a:pt x="5150993" y="2737485"/>
                    <a:pt x="5079746" y="2808478"/>
                    <a:pt x="4991862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5163693" cy="2821178"/>
            </a:xfrm>
            <a:custGeom>
              <a:avLst/>
              <a:gdLst/>
              <a:ahLst/>
              <a:cxnLst/>
              <a:rect l="l" t="t" r="r" b="b"/>
              <a:pathLst>
                <a:path w="5163693" h="2821178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4998212" y="0"/>
                  </a:lnTo>
                  <a:lnTo>
                    <a:pt x="4998212" y="6350"/>
                  </a:lnTo>
                  <a:lnTo>
                    <a:pt x="4998212" y="0"/>
                  </a:lnTo>
                  <a:cubicBezTo>
                    <a:pt x="5089525" y="0"/>
                    <a:pt x="5163693" y="73914"/>
                    <a:pt x="5163693" y="165100"/>
                  </a:cubicBezTo>
                  <a:lnTo>
                    <a:pt x="5157343" y="165100"/>
                  </a:lnTo>
                  <a:lnTo>
                    <a:pt x="5163693" y="165100"/>
                  </a:lnTo>
                  <a:lnTo>
                    <a:pt x="5163693" y="2656078"/>
                  </a:lnTo>
                  <a:lnTo>
                    <a:pt x="5157343" y="2656078"/>
                  </a:lnTo>
                  <a:lnTo>
                    <a:pt x="5163693" y="2656078"/>
                  </a:lnTo>
                  <a:cubicBezTo>
                    <a:pt x="5163693" y="2747264"/>
                    <a:pt x="5089652" y="2821178"/>
                    <a:pt x="4998212" y="2821178"/>
                  </a:cubicBezTo>
                  <a:lnTo>
                    <a:pt x="4998212" y="2814828"/>
                  </a:lnTo>
                  <a:lnTo>
                    <a:pt x="4998212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026" y="2808478"/>
                    <a:pt x="165481" y="2808478"/>
                  </a:cubicBezTo>
                  <a:lnTo>
                    <a:pt x="4998212" y="2808478"/>
                  </a:lnTo>
                  <a:cubicBezTo>
                    <a:pt x="5082540" y="2808478"/>
                    <a:pt x="5150993" y="2740152"/>
                    <a:pt x="5150993" y="2656078"/>
                  </a:cubicBezTo>
                  <a:lnTo>
                    <a:pt x="5150993" y="165100"/>
                  </a:lnTo>
                  <a:cubicBezTo>
                    <a:pt x="5150993" y="80899"/>
                    <a:pt x="5082667" y="12700"/>
                    <a:pt x="4998212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725525" y="6396037"/>
            <a:ext cx="3277191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Output Layer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25525" y="6951907"/>
            <a:ext cx="327719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 neuron, linear activation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2238" y="8471144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 Configuration:</a:t>
            </a: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Adam optimizer, MSE loss function, 100 epochs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231554"/>
            <a:ext cx="7088238" cy="93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Performance Metrics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3188" y="2907659"/>
            <a:ext cx="5294557" cy="2768651"/>
            <a:chOff x="0" y="0"/>
            <a:chExt cx="7059409" cy="369153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7008622" cy="3640709"/>
            </a:xfrm>
            <a:custGeom>
              <a:avLst/>
              <a:gdLst/>
              <a:ahLst/>
              <a:cxnLst/>
              <a:rect l="l" t="t" r="r" b="b"/>
              <a:pathLst>
                <a:path w="7008622" h="3640709">
                  <a:moveTo>
                    <a:pt x="0" y="243840"/>
                  </a:moveTo>
                  <a:cubicBezTo>
                    <a:pt x="0" y="109220"/>
                    <a:pt x="109855" y="0"/>
                    <a:pt x="245491" y="0"/>
                  </a:cubicBezTo>
                  <a:lnTo>
                    <a:pt x="6763131" y="0"/>
                  </a:lnTo>
                  <a:cubicBezTo>
                    <a:pt x="6898767" y="0"/>
                    <a:pt x="7008622" y="109220"/>
                    <a:pt x="7008622" y="243840"/>
                  </a:cubicBezTo>
                  <a:lnTo>
                    <a:pt x="7008622" y="3396869"/>
                  </a:lnTo>
                  <a:cubicBezTo>
                    <a:pt x="7008622" y="3531489"/>
                    <a:pt x="6898767" y="3640709"/>
                    <a:pt x="6763131" y="3640709"/>
                  </a:cubicBezTo>
                  <a:lnTo>
                    <a:pt x="245491" y="3640709"/>
                  </a:lnTo>
                  <a:cubicBezTo>
                    <a:pt x="109855" y="3640709"/>
                    <a:pt x="0" y="3531489"/>
                    <a:pt x="0" y="3396869"/>
                  </a:cubicBez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059422" cy="3691509"/>
            </a:xfrm>
            <a:custGeom>
              <a:avLst/>
              <a:gdLst/>
              <a:ahLst/>
              <a:cxnLst/>
              <a:rect l="l" t="t" r="r" b="b"/>
              <a:pathLst>
                <a:path w="7059422" h="3691509">
                  <a:moveTo>
                    <a:pt x="0" y="269240"/>
                  </a:moveTo>
                  <a:cubicBezTo>
                    <a:pt x="0" y="120396"/>
                    <a:pt x="121412" y="0"/>
                    <a:pt x="270891" y="0"/>
                  </a:cubicBezTo>
                  <a:lnTo>
                    <a:pt x="6788531" y="0"/>
                  </a:lnTo>
                  <a:lnTo>
                    <a:pt x="6788531" y="25400"/>
                  </a:lnTo>
                  <a:lnTo>
                    <a:pt x="6788531" y="0"/>
                  </a:lnTo>
                  <a:cubicBezTo>
                    <a:pt x="6938010" y="0"/>
                    <a:pt x="7059422" y="120396"/>
                    <a:pt x="7059422" y="269240"/>
                  </a:cubicBezTo>
                  <a:lnTo>
                    <a:pt x="7034022" y="269240"/>
                  </a:lnTo>
                  <a:lnTo>
                    <a:pt x="7059422" y="269240"/>
                  </a:lnTo>
                  <a:lnTo>
                    <a:pt x="7059422" y="3422269"/>
                  </a:lnTo>
                  <a:lnTo>
                    <a:pt x="7034022" y="3422269"/>
                  </a:lnTo>
                  <a:lnTo>
                    <a:pt x="7059422" y="3422269"/>
                  </a:lnTo>
                  <a:cubicBezTo>
                    <a:pt x="7059422" y="3571113"/>
                    <a:pt x="6938010" y="3691509"/>
                    <a:pt x="6788531" y="3691509"/>
                  </a:cubicBezTo>
                  <a:lnTo>
                    <a:pt x="6788531" y="3666109"/>
                  </a:lnTo>
                  <a:lnTo>
                    <a:pt x="6788531" y="3691509"/>
                  </a:lnTo>
                  <a:lnTo>
                    <a:pt x="270891" y="3691509"/>
                  </a:lnTo>
                  <a:lnTo>
                    <a:pt x="270891" y="3666109"/>
                  </a:lnTo>
                  <a:lnTo>
                    <a:pt x="270891" y="3691509"/>
                  </a:lnTo>
                  <a:cubicBezTo>
                    <a:pt x="121412" y="3691509"/>
                    <a:pt x="0" y="3571113"/>
                    <a:pt x="0" y="342226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22269"/>
                  </a:lnTo>
                  <a:lnTo>
                    <a:pt x="25400" y="3422269"/>
                  </a:lnTo>
                  <a:lnTo>
                    <a:pt x="50800" y="3422269"/>
                  </a:lnTo>
                  <a:cubicBezTo>
                    <a:pt x="50800" y="3542792"/>
                    <a:pt x="149225" y="3640709"/>
                    <a:pt x="270891" y="3640709"/>
                  </a:cubicBezTo>
                  <a:lnTo>
                    <a:pt x="6788531" y="3640709"/>
                  </a:lnTo>
                  <a:cubicBezTo>
                    <a:pt x="6910197" y="3640709"/>
                    <a:pt x="7008622" y="3542792"/>
                    <a:pt x="7008622" y="3422269"/>
                  </a:cubicBezTo>
                  <a:lnTo>
                    <a:pt x="7008622" y="269240"/>
                  </a:lnTo>
                  <a:cubicBezTo>
                    <a:pt x="7008622" y="148717"/>
                    <a:pt x="6910197" y="50800"/>
                    <a:pt x="6788531" y="50800"/>
                  </a:cubicBezTo>
                  <a:lnTo>
                    <a:pt x="270891" y="50800"/>
                  </a:lnTo>
                  <a:lnTo>
                    <a:pt x="270891" y="25400"/>
                  </a:lnTo>
                  <a:lnTo>
                    <a:pt x="270891" y="50800"/>
                  </a:lnTo>
                  <a:cubicBezTo>
                    <a:pt x="149225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138" y="2926709"/>
            <a:ext cx="152400" cy="2730551"/>
            <a:chOff x="0" y="0"/>
            <a:chExt cx="203200" cy="36407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200" cy="3640709"/>
            </a:xfrm>
            <a:custGeom>
              <a:avLst/>
              <a:gdLst/>
              <a:ahLst/>
              <a:cxnLst/>
              <a:rect l="l" t="t" r="r" b="b"/>
              <a:pathLst>
                <a:path w="203200" h="364070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539109"/>
                  </a:lnTo>
                  <a:cubicBezTo>
                    <a:pt x="203200" y="3595243"/>
                    <a:pt x="157734" y="3640709"/>
                    <a:pt x="101600" y="3640709"/>
                  </a:cubicBezTo>
                  <a:cubicBezTo>
                    <a:pt x="45466" y="3640709"/>
                    <a:pt x="0" y="3595243"/>
                    <a:pt x="0" y="3539109"/>
                  </a:cubicBezTo>
                  <a:close/>
                </a:path>
              </a:pathLst>
            </a:custGeom>
            <a:solidFill>
              <a:srgbClr val="835E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28159" y="3219745"/>
            <a:ext cx="4042772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Mean Squared Error (MSE)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8159" y="3889029"/>
            <a:ext cx="4498924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Measures average squared difference between estimated and actual values. </a:t>
            </a:r>
            <a:r>
              <a:rPr lang="en-US" sz="21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Lower is better.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73188" y="5921721"/>
            <a:ext cx="5294557" cy="2768651"/>
            <a:chOff x="0" y="0"/>
            <a:chExt cx="7059409" cy="3691534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7008622" cy="3640709"/>
            </a:xfrm>
            <a:custGeom>
              <a:avLst/>
              <a:gdLst/>
              <a:ahLst/>
              <a:cxnLst/>
              <a:rect l="l" t="t" r="r" b="b"/>
              <a:pathLst>
                <a:path w="7008622" h="3640709">
                  <a:moveTo>
                    <a:pt x="0" y="243840"/>
                  </a:moveTo>
                  <a:cubicBezTo>
                    <a:pt x="0" y="109220"/>
                    <a:pt x="109855" y="0"/>
                    <a:pt x="245491" y="0"/>
                  </a:cubicBezTo>
                  <a:lnTo>
                    <a:pt x="6763131" y="0"/>
                  </a:lnTo>
                  <a:cubicBezTo>
                    <a:pt x="6898767" y="0"/>
                    <a:pt x="7008622" y="109220"/>
                    <a:pt x="7008622" y="243840"/>
                  </a:cubicBezTo>
                  <a:lnTo>
                    <a:pt x="7008622" y="3396869"/>
                  </a:lnTo>
                  <a:cubicBezTo>
                    <a:pt x="7008622" y="3531489"/>
                    <a:pt x="6898767" y="3640709"/>
                    <a:pt x="6763131" y="3640709"/>
                  </a:cubicBezTo>
                  <a:lnTo>
                    <a:pt x="245491" y="3640709"/>
                  </a:lnTo>
                  <a:cubicBezTo>
                    <a:pt x="109855" y="3640709"/>
                    <a:pt x="0" y="3531489"/>
                    <a:pt x="0" y="3396869"/>
                  </a:cubicBez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7059422" cy="3691509"/>
            </a:xfrm>
            <a:custGeom>
              <a:avLst/>
              <a:gdLst/>
              <a:ahLst/>
              <a:cxnLst/>
              <a:rect l="l" t="t" r="r" b="b"/>
              <a:pathLst>
                <a:path w="7059422" h="3691509">
                  <a:moveTo>
                    <a:pt x="0" y="269240"/>
                  </a:moveTo>
                  <a:cubicBezTo>
                    <a:pt x="0" y="120396"/>
                    <a:pt x="121412" y="0"/>
                    <a:pt x="270891" y="0"/>
                  </a:cubicBezTo>
                  <a:lnTo>
                    <a:pt x="6788531" y="0"/>
                  </a:lnTo>
                  <a:lnTo>
                    <a:pt x="6788531" y="25400"/>
                  </a:lnTo>
                  <a:lnTo>
                    <a:pt x="6788531" y="0"/>
                  </a:lnTo>
                  <a:cubicBezTo>
                    <a:pt x="6938010" y="0"/>
                    <a:pt x="7059422" y="120396"/>
                    <a:pt x="7059422" y="269240"/>
                  </a:cubicBezTo>
                  <a:lnTo>
                    <a:pt x="7034022" y="269240"/>
                  </a:lnTo>
                  <a:lnTo>
                    <a:pt x="7059422" y="269240"/>
                  </a:lnTo>
                  <a:lnTo>
                    <a:pt x="7059422" y="3422269"/>
                  </a:lnTo>
                  <a:lnTo>
                    <a:pt x="7034022" y="3422269"/>
                  </a:lnTo>
                  <a:lnTo>
                    <a:pt x="7059422" y="3422269"/>
                  </a:lnTo>
                  <a:cubicBezTo>
                    <a:pt x="7059422" y="3571113"/>
                    <a:pt x="6938010" y="3691509"/>
                    <a:pt x="6788531" y="3691509"/>
                  </a:cubicBezTo>
                  <a:lnTo>
                    <a:pt x="6788531" y="3666109"/>
                  </a:lnTo>
                  <a:lnTo>
                    <a:pt x="6788531" y="3691509"/>
                  </a:lnTo>
                  <a:lnTo>
                    <a:pt x="270891" y="3691509"/>
                  </a:lnTo>
                  <a:lnTo>
                    <a:pt x="270891" y="3666109"/>
                  </a:lnTo>
                  <a:lnTo>
                    <a:pt x="270891" y="3691509"/>
                  </a:lnTo>
                  <a:cubicBezTo>
                    <a:pt x="121412" y="3691509"/>
                    <a:pt x="0" y="3571113"/>
                    <a:pt x="0" y="342226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22269"/>
                  </a:lnTo>
                  <a:lnTo>
                    <a:pt x="25400" y="3422269"/>
                  </a:lnTo>
                  <a:lnTo>
                    <a:pt x="50800" y="3422269"/>
                  </a:lnTo>
                  <a:cubicBezTo>
                    <a:pt x="50800" y="3542792"/>
                    <a:pt x="149225" y="3640709"/>
                    <a:pt x="270891" y="3640709"/>
                  </a:cubicBezTo>
                  <a:lnTo>
                    <a:pt x="6788531" y="3640709"/>
                  </a:lnTo>
                  <a:cubicBezTo>
                    <a:pt x="6910197" y="3640709"/>
                    <a:pt x="7008622" y="3542792"/>
                    <a:pt x="7008622" y="3422269"/>
                  </a:cubicBezTo>
                  <a:lnTo>
                    <a:pt x="7008622" y="269240"/>
                  </a:lnTo>
                  <a:cubicBezTo>
                    <a:pt x="7008622" y="148717"/>
                    <a:pt x="6910197" y="50800"/>
                    <a:pt x="6788531" y="50800"/>
                  </a:cubicBezTo>
                  <a:lnTo>
                    <a:pt x="270891" y="50800"/>
                  </a:lnTo>
                  <a:lnTo>
                    <a:pt x="270891" y="25400"/>
                  </a:lnTo>
                  <a:lnTo>
                    <a:pt x="270891" y="50800"/>
                  </a:lnTo>
                  <a:cubicBezTo>
                    <a:pt x="149225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4138" y="5940771"/>
            <a:ext cx="152400" cy="2730551"/>
            <a:chOff x="0" y="0"/>
            <a:chExt cx="203200" cy="3640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3200" cy="3640709"/>
            </a:xfrm>
            <a:custGeom>
              <a:avLst/>
              <a:gdLst/>
              <a:ahLst/>
              <a:cxnLst/>
              <a:rect l="l" t="t" r="r" b="b"/>
              <a:pathLst>
                <a:path w="203200" h="364070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539109"/>
                  </a:lnTo>
                  <a:cubicBezTo>
                    <a:pt x="203200" y="3595243"/>
                    <a:pt x="157734" y="3640709"/>
                    <a:pt x="101600" y="3640709"/>
                  </a:cubicBezTo>
                  <a:cubicBezTo>
                    <a:pt x="45466" y="3640709"/>
                    <a:pt x="0" y="3595243"/>
                    <a:pt x="0" y="3539109"/>
                  </a:cubicBezTo>
                  <a:close/>
                </a:path>
              </a:pathLst>
            </a:custGeom>
            <a:solidFill>
              <a:srgbClr val="835E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28159" y="6233817"/>
            <a:ext cx="4191743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Signal-to-Noise Ratio (SNR)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8159" y="6903091"/>
            <a:ext cx="4498924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Ratio of signal power to noise power, expressed in decibels (dB). </a:t>
            </a:r>
            <a:r>
              <a:rPr lang="en-US" sz="21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Higher is better.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949973" y="2909297"/>
            <a:ext cx="10355161" cy="5779589"/>
            <a:chOff x="0" y="0"/>
            <a:chExt cx="13806881" cy="7706119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3806932" cy="7706106"/>
            </a:xfrm>
            <a:custGeom>
              <a:avLst/>
              <a:gdLst/>
              <a:ahLst/>
              <a:cxnLst/>
              <a:rect l="l" t="t" r="r" b="b"/>
              <a:pathLst>
                <a:path w="13806932" h="7706106">
                  <a:moveTo>
                    <a:pt x="0" y="0"/>
                  </a:moveTo>
                  <a:lnTo>
                    <a:pt x="13806932" y="0"/>
                  </a:lnTo>
                  <a:lnTo>
                    <a:pt x="13806932" y="7706106"/>
                  </a:lnTo>
                  <a:lnTo>
                    <a:pt x="0" y="770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53508" y="585340"/>
            <a:ext cx="5282956" cy="69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Experimental Results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53508" y="1598714"/>
            <a:ext cx="14580984" cy="7297636"/>
            <a:chOff x="0" y="0"/>
            <a:chExt cx="19441312" cy="9730181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9441288" cy="9730232"/>
            </a:xfrm>
            <a:custGeom>
              <a:avLst/>
              <a:gdLst/>
              <a:ahLst/>
              <a:cxnLst/>
              <a:rect l="l" t="t" r="r" b="b"/>
              <a:pathLst>
                <a:path w="19441288" h="9730232">
                  <a:moveTo>
                    <a:pt x="0" y="0"/>
                  </a:moveTo>
                  <a:lnTo>
                    <a:pt x="19441288" y="0"/>
                  </a:lnTo>
                  <a:lnTo>
                    <a:pt x="19441288" y="9730232"/>
                  </a:lnTo>
                  <a:lnTo>
                    <a:pt x="0" y="9730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" r="-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19192" y="4921682"/>
            <a:ext cx="2738438" cy="42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Low Noise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08491" y="8255965"/>
            <a:ext cx="3277381" cy="42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Low Fidelity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15807" y="4921682"/>
            <a:ext cx="2738438" cy="42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High Noise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00299" y="1879178"/>
            <a:ext cx="3277381" cy="42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High Fidelity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39447" y="6580689"/>
            <a:ext cx="2811266" cy="829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Moving Average — Smoothed with Phase Lag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7055577" y="5770550"/>
            <a:ext cx="407851" cy="407851"/>
          </a:xfrm>
          <a:custGeom>
            <a:avLst/>
            <a:gdLst/>
            <a:ahLst/>
            <a:cxnLst/>
            <a:rect l="l" t="t" r="r" b="b"/>
            <a:pathLst>
              <a:path w="407851" h="407851">
                <a:moveTo>
                  <a:pt x="0" y="0"/>
                </a:moveTo>
                <a:lnTo>
                  <a:pt x="407851" y="0"/>
                </a:lnTo>
                <a:lnTo>
                  <a:pt x="407851" y="407851"/>
                </a:lnTo>
                <a:lnTo>
                  <a:pt x="0" y="407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812" r="-58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799472" y="6595253"/>
            <a:ext cx="2811266" cy="829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DNN Denoised — Reconstructed, Peaks Preserved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11001184" y="5779198"/>
            <a:ext cx="407851" cy="407851"/>
          </a:xfrm>
          <a:custGeom>
            <a:avLst/>
            <a:gdLst/>
            <a:ahLst/>
            <a:cxnLst/>
            <a:rect l="l" t="t" r="r" b="b"/>
            <a:pathLst>
              <a:path w="407851" h="407851">
                <a:moveTo>
                  <a:pt x="0" y="0"/>
                </a:moveTo>
                <a:lnTo>
                  <a:pt x="407851" y="0"/>
                </a:lnTo>
                <a:lnTo>
                  <a:pt x="407851" y="407851"/>
                </a:lnTo>
                <a:lnTo>
                  <a:pt x="0" y="407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1628" b="-116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99472" y="3900516"/>
            <a:ext cx="2811266" cy="829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Noisy Signal — Gaussian Distorted Wave</a:t>
            </a:r>
          </a:p>
        </p:txBody>
      </p:sp>
      <p:sp>
        <p:nvSpPr>
          <p:cNvPr id="18" name="Freeform 18" descr="preencoded.png"/>
          <p:cNvSpPr/>
          <p:nvPr/>
        </p:nvSpPr>
        <p:spPr>
          <a:xfrm>
            <a:off x="11001184" y="3084462"/>
            <a:ext cx="407851" cy="407851"/>
          </a:xfrm>
          <a:custGeom>
            <a:avLst/>
            <a:gdLst/>
            <a:ahLst/>
            <a:cxnLst/>
            <a:rect l="l" t="t" r="r" b="b"/>
            <a:pathLst>
              <a:path w="407851" h="407851">
                <a:moveTo>
                  <a:pt x="0" y="0"/>
                </a:moveTo>
                <a:lnTo>
                  <a:pt x="407851" y="0"/>
                </a:lnTo>
                <a:lnTo>
                  <a:pt x="407851" y="407851"/>
                </a:lnTo>
                <a:lnTo>
                  <a:pt x="0" y="4078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5812" r="-58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5852055" y="4043448"/>
            <a:ext cx="2811266" cy="54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Clean Signal — Ideal Dual-Frequency Wave</a:t>
            </a:r>
          </a:p>
        </p:txBody>
      </p:sp>
      <p:sp>
        <p:nvSpPr>
          <p:cNvPr id="20" name="Freeform 20" descr="preencoded.png"/>
          <p:cNvSpPr/>
          <p:nvPr/>
        </p:nvSpPr>
        <p:spPr>
          <a:xfrm>
            <a:off x="7053758" y="3084462"/>
            <a:ext cx="407851" cy="407851"/>
          </a:xfrm>
          <a:custGeom>
            <a:avLst/>
            <a:gdLst/>
            <a:ahLst/>
            <a:cxnLst/>
            <a:rect l="l" t="t" r="r" b="b"/>
            <a:pathLst>
              <a:path w="407851" h="407851">
                <a:moveTo>
                  <a:pt x="0" y="0"/>
                </a:moveTo>
                <a:lnTo>
                  <a:pt x="407851" y="0"/>
                </a:lnTo>
                <a:lnTo>
                  <a:pt x="407851" y="407851"/>
                </a:lnTo>
                <a:lnTo>
                  <a:pt x="0" y="4078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3256" r="-2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853508" y="9035358"/>
            <a:ext cx="14580984" cy="62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DNN successfully reconstructed the wave shape, preserving peaks better than the moving average while the MA filter exhibited phase lag and attenuation of high-frequency components.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2084489"/>
            <a:ext cx="11648923" cy="93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Quantitative Performance Comparison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6" y="3757460"/>
            <a:ext cx="10364686" cy="2920898"/>
            <a:chOff x="0" y="0"/>
            <a:chExt cx="13819581" cy="38945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19632" cy="3894455"/>
            </a:xfrm>
            <a:custGeom>
              <a:avLst/>
              <a:gdLst/>
              <a:ahLst/>
              <a:cxnLst/>
              <a:rect l="l" t="t" r="r" b="b"/>
              <a:pathLst>
                <a:path w="13819632" h="389445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13654151" y="0"/>
                  </a:lnTo>
                  <a:lnTo>
                    <a:pt x="13654151" y="6350"/>
                  </a:lnTo>
                  <a:lnTo>
                    <a:pt x="13654151" y="0"/>
                  </a:lnTo>
                  <a:cubicBezTo>
                    <a:pt x="13745590" y="0"/>
                    <a:pt x="13819632" y="73914"/>
                    <a:pt x="13819632" y="165100"/>
                  </a:cubicBezTo>
                  <a:lnTo>
                    <a:pt x="13813282" y="165100"/>
                  </a:lnTo>
                  <a:lnTo>
                    <a:pt x="13819632" y="165100"/>
                  </a:lnTo>
                  <a:lnTo>
                    <a:pt x="13819632" y="3729355"/>
                  </a:lnTo>
                  <a:lnTo>
                    <a:pt x="13813282" y="3729355"/>
                  </a:lnTo>
                  <a:lnTo>
                    <a:pt x="13819632" y="3729355"/>
                  </a:lnTo>
                  <a:cubicBezTo>
                    <a:pt x="13819632" y="3820541"/>
                    <a:pt x="13745465" y="3894455"/>
                    <a:pt x="13654151" y="3894455"/>
                  </a:cubicBezTo>
                  <a:lnTo>
                    <a:pt x="13654151" y="3888105"/>
                  </a:lnTo>
                  <a:lnTo>
                    <a:pt x="13654151" y="3894455"/>
                  </a:lnTo>
                  <a:lnTo>
                    <a:pt x="165481" y="3894455"/>
                  </a:lnTo>
                  <a:lnTo>
                    <a:pt x="165481" y="3888105"/>
                  </a:lnTo>
                  <a:lnTo>
                    <a:pt x="165481" y="3894455"/>
                  </a:lnTo>
                  <a:cubicBezTo>
                    <a:pt x="74041" y="3894455"/>
                    <a:pt x="0" y="3820541"/>
                    <a:pt x="0" y="372935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729355"/>
                  </a:lnTo>
                  <a:lnTo>
                    <a:pt x="6350" y="3729355"/>
                  </a:lnTo>
                  <a:lnTo>
                    <a:pt x="12700" y="3729355"/>
                  </a:lnTo>
                  <a:cubicBezTo>
                    <a:pt x="12700" y="3813556"/>
                    <a:pt x="81153" y="3881755"/>
                    <a:pt x="165481" y="3881755"/>
                  </a:cubicBezTo>
                  <a:lnTo>
                    <a:pt x="13654151" y="3881755"/>
                  </a:lnTo>
                  <a:cubicBezTo>
                    <a:pt x="13738606" y="3881755"/>
                    <a:pt x="13806932" y="3813556"/>
                    <a:pt x="13806932" y="3729355"/>
                  </a:cubicBezTo>
                  <a:lnTo>
                    <a:pt x="13806932" y="165100"/>
                  </a:lnTo>
                  <a:cubicBezTo>
                    <a:pt x="13806932" y="80899"/>
                    <a:pt x="13738479" y="12700"/>
                    <a:pt x="1365415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1763" y="3771748"/>
            <a:ext cx="10336111" cy="1266530"/>
            <a:chOff x="0" y="0"/>
            <a:chExt cx="13781481" cy="16887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81532" cy="1688719"/>
            </a:xfrm>
            <a:custGeom>
              <a:avLst/>
              <a:gdLst/>
              <a:ahLst/>
              <a:cxnLst/>
              <a:rect l="l" t="t" r="r" b="b"/>
              <a:pathLst>
                <a:path w="13781532" h="1688719">
                  <a:moveTo>
                    <a:pt x="0" y="0"/>
                  </a:moveTo>
                  <a:lnTo>
                    <a:pt x="13781532" y="0"/>
                  </a:lnTo>
                  <a:lnTo>
                    <a:pt x="1378153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85580" y="3865664"/>
            <a:ext cx="2012156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Metric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74294" y="3865664"/>
            <a:ext cx="2007394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 (Noisy)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58245" y="3865664"/>
            <a:ext cx="200739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Moving Average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42197" y="3865664"/>
            <a:ext cx="2012156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DNN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01763" y="5038277"/>
            <a:ext cx="10336111" cy="812902"/>
            <a:chOff x="0" y="0"/>
            <a:chExt cx="13781481" cy="1083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81532" cy="1083818"/>
            </a:xfrm>
            <a:custGeom>
              <a:avLst/>
              <a:gdLst/>
              <a:ahLst/>
              <a:cxnLst/>
              <a:rect l="l" t="t" r="r" b="b"/>
              <a:pathLst>
                <a:path w="13781532" h="1083818">
                  <a:moveTo>
                    <a:pt x="0" y="0"/>
                  </a:moveTo>
                  <a:lnTo>
                    <a:pt x="13781532" y="0"/>
                  </a:lnTo>
                  <a:lnTo>
                    <a:pt x="1378153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85580" y="5132184"/>
            <a:ext cx="2012156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SNR (dB)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74294" y="5132184"/>
            <a:ext cx="2007394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58245" y="5132184"/>
            <a:ext cx="2007394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Moderate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42197" y="5132184"/>
            <a:ext cx="2012156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835E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01763" y="5851179"/>
            <a:ext cx="10336111" cy="812902"/>
            <a:chOff x="0" y="0"/>
            <a:chExt cx="13781481" cy="108386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781532" cy="1083818"/>
            </a:xfrm>
            <a:custGeom>
              <a:avLst/>
              <a:gdLst/>
              <a:ahLst/>
              <a:cxnLst/>
              <a:rect l="l" t="t" r="r" b="b"/>
              <a:pathLst>
                <a:path w="13781532" h="1083818">
                  <a:moveTo>
                    <a:pt x="0" y="0"/>
                  </a:moveTo>
                  <a:lnTo>
                    <a:pt x="13781532" y="0"/>
                  </a:lnTo>
                  <a:lnTo>
                    <a:pt x="1378153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85580" y="5945086"/>
            <a:ext cx="2012156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4294" y="5945086"/>
            <a:ext cx="2007394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N/A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58245" y="5945086"/>
            <a:ext cx="2007394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Moderate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42197" y="5945086"/>
            <a:ext cx="2012156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835E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2238" y="6906816"/>
            <a:ext cx="1035516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DNN approach showed higher output SNR and lower MSE, indicating successful learning to distinguish signal patterns from stochastic noise.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844490" y="3443288"/>
            <a:ext cx="5664841" cy="4711598"/>
            <a:chOff x="0" y="0"/>
            <a:chExt cx="7553122" cy="62821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553071" cy="6282055"/>
            </a:xfrm>
            <a:custGeom>
              <a:avLst/>
              <a:gdLst/>
              <a:ahLst/>
              <a:cxnLst/>
              <a:rect l="l" t="t" r="r" b="b"/>
              <a:pathLst>
                <a:path w="7553071" h="6282055">
                  <a:moveTo>
                    <a:pt x="0" y="272161"/>
                  </a:moveTo>
                  <a:cubicBezTo>
                    <a:pt x="0" y="121920"/>
                    <a:pt x="121920" y="0"/>
                    <a:pt x="272161" y="0"/>
                  </a:cubicBezTo>
                  <a:lnTo>
                    <a:pt x="7280910" y="0"/>
                  </a:lnTo>
                  <a:cubicBezTo>
                    <a:pt x="7431278" y="0"/>
                    <a:pt x="7553071" y="121920"/>
                    <a:pt x="7553071" y="272161"/>
                  </a:cubicBezTo>
                  <a:lnTo>
                    <a:pt x="7553071" y="6009894"/>
                  </a:lnTo>
                  <a:cubicBezTo>
                    <a:pt x="7553071" y="6160262"/>
                    <a:pt x="7431151" y="6282055"/>
                    <a:pt x="7280910" y="6282055"/>
                  </a:cubicBezTo>
                  <a:lnTo>
                    <a:pt x="272161" y="6282055"/>
                  </a:lnTo>
                  <a:cubicBezTo>
                    <a:pt x="121920" y="6282182"/>
                    <a:pt x="0" y="6160262"/>
                    <a:pt x="0" y="6009894"/>
                  </a:cubicBezTo>
                  <a:close/>
                </a:path>
              </a:pathLst>
            </a:custGeom>
            <a:solidFill>
              <a:srgbClr val="835E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128002" y="3698234"/>
            <a:ext cx="3544043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Key Finding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28002" y="4367508"/>
            <a:ext cx="5097809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Training loss curve demonstrated effective MSE minimization over 100 epochs, indicating successful convergence without significant overfitting.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503</Words>
  <Application>Microsoft Macintosh PowerPoint</Application>
  <PresentationFormat>Custom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Crimson Pro Bold</vt:lpstr>
      <vt:lpstr>Calibri</vt:lpstr>
      <vt:lpstr>Crimson Pro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Aakash Gangotri</cp:lastModifiedBy>
  <cp:revision>6</cp:revision>
  <dcterms:created xsi:type="dcterms:W3CDTF">2006-08-16T00:00:00Z</dcterms:created>
  <dcterms:modified xsi:type="dcterms:W3CDTF">2026-02-12T18:10:26Z</dcterms:modified>
  <dc:identifier>DAHBFmZLi8E</dc:identifier>
</cp:coreProperties>
</file>